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4" r:id="rId6"/>
    <p:sldId id="258" r:id="rId7"/>
    <p:sldId id="259" r:id="rId8"/>
    <p:sldId id="260" r:id="rId9"/>
    <p:sldId id="261" r:id="rId10"/>
    <p:sldId id="275" r:id="rId11"/>
    <p:sldId id="262" r:id="rId12"/>
    <p:sldId id="263" r:id="rId13"/>
    <p:sldId id="264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84" r:id="rId30"/>
    <p:sldId id="285" r:id="rId31"/>
    <p:sldId id="272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2.xml"/><Relationship Id="rId8" Type="http://schemas.openxmlformats.org/officeDocument/2006/relationships/slide" Target="../slides/slide20.xml"/><Relationship Id="rId7" Type="http://schemas.openxmlformats.org/officeDocument/2006/relationships/slide" Target="../slides/slide10.xml"/><Relationship Id="rId6" Type="http://schemas.openxmlformats.org/officeDocument/2006/relationships/slide" Target="../slides/slide9.xml"/><Relationship Id="rId5" Type="http://schemas.openxmlformats.org/officeDocument/2006/relationships/slide" Target="../slides/slide6.xml"/><Relationship Id="rId4" Type="http://schemas.openxmlformats.org/officeDocument/2006/relationships/slide" Target="../slides/slide5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1" Type="http://schemas.openxmlformats.org/officeDocument/2006/relationships/slide" Target="../slides/slide26.xml"/><Relationship Id="rId10" Type="http://schemas.openxmlformats.org/officeDocument/2006/relationships/slide" Target="../slides/slide2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e4f4f8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153184e45&amp;cid=153184e45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bf508eb15&amp;cid=bf508eb15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515d1d379&amp;cid=515d1d379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6186ff0b3&amp;cid=6186ff0b3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011a0cf1e&amp;cid=011a0cf1e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8b95380af&amp;cid=8b95380af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f5f138def&amp;cid=f5f138def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7fa6afd62&amp;cid=7fa6afd62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be8bbe2e9&amp;cid=be8bbe2e9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e4f4f8d29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e4f4f8d29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课时评价作业（十二）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风景谈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3_1#011a0cf1e?pid=cbef37400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文中画波浪线的句子有语病，请进行修改。可少量增删词语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，但不得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改变原意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</a:t>
            </a:r>
            <a:endParaRPr lang="en-US" altLang="zh-CN" sz="2800" dirty="0"/>
          </a:p>
        </p:txBody>
      </p:sp>
      <p:sp>
        <p:nvSpPr>
          <p:cNvPr id="3" name="QB_4_AN.14_1#011a0cf1e.blank?pid=cbef37400&amp;color=0,0,0&amp;vpa=3&amp;vtp=1&amp;bbb=1&amp;hb=1"/>
          <p:cNvSpPr/>
          <p:nvPr/>
        </p:nvSpPr>
        <p:spPr>
          <a:xfrm>
            <a:off x="612648" y="17329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百合花》以灵妙之笔显现残酷的战争，讲究铺垫、留白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，与当时流行的英雄书写风格迥异，令人深受震撼。（每处2分）</a:t>
            </a:r>
            <a:endParaRPr lang="en-US" altLang="zh-CN" sz="2800" dirty="0"/>
          </a:p>
        </p:txBody>
      </p:sp>
      <p:sp>
        <p:nvSpPr>
          <p:cNvPr id="4" name="QB_4_AS.15_1#011a0cf1e?pid=cbef37400&amp;color=0,0,0&amp;vtp=1&amp;bbb=1&amp;hb=1"/>
          <p:cNvSpPr/>
          <p:nvPr/>
        </p:nvSpPr>
        <p:spPr>
          <a:xfrm>
            <a:off x="612648" y="3032828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画波浪线的句子有两处语病：一是语序不当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，“以残酷的战争显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现灵妙之笔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”状语与中心词颠倒，应为“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以灵妙之笔显现残酷的战争”；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二是结构混乱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，“风格迥异于当时流行的英雄书写”结构混乱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，前一个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分句主语是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《百合花》，后一个分句主语变成了“风格”，应改为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“与当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时流行的英雄书写风格迥异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34e21c4a?pid=e4f4f8d29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6_1#27733219f?pid=234e21c4a&amp;color=0,0,0&amp;vtp=1&amp;bbb=1&amp;h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长街灯语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牧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北京的灯海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不论是乘坐飞机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还是火车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汽车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临近北京的时候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可以从高空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或者从陆上看到远方有一团光雾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越走越近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隐约出现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了一个朦朦胧胧的光海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飞机下降的时候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首先映入眼帘的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是长长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6_1#27733219f?pid=234e21c4a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的跑道两旁紫蓝色的灯光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驱车进城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各种色彩的灯光就陆续出现了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如果是乘坐火车呢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进入那个光海的边缘以后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一颗颗明亮的灯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迅速地掠过车窗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起初还是每隔一段遥远的距离才有一颗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渐渐地越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来越密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进入那个光海的内圈以后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就逐渐使人目不暇接了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北京的街灯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有的是圆球状的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像是一颗颗珍珠放大了几万倍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它们集结在一起的时候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又很像一串葡萄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有的是玉兰花状的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玉兰花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有的含苞待放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有的微微绽开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北京饭店那头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灯光又很像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一朵朵梅花了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车在经过天安门广场或者北海公园的时候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我常常被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这种灯景迷住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从心里赞叹道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黄昏散步的时候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我又常常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6_1#27733219f?pid=234e21c4a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爱到天安门前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金水河畔的石栏杆上坐坐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守候万灯齐亮时刻的来临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在暮色苍茫中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望着迅速流动的车辆的洪流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望着辽阔的广场周围庄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严的建筑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追溯在中国现代史中这个广场上曾经出现过的许多次群众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的怒吼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常常感想如潮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时间一到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远远近近的灯顷刻间一齐亮了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仿佛华灯也在递着眼色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诉说往事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或者鼓掌呐喊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喝退了黑暗一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盛大的节日之夜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像海水满潮似的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这片灯光之海也涌起高潮了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节日之夜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用灯串装饰起来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镀金镶银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流光溢彩的大建筑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有不少的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但是它们特别密集在东西长安街上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在西方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有人描绘壮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6_1#27733219f?pid=234e21c4a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丽的大建筑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曾经用上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石头的交响乐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这样一个奇特的短语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节日之夜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我很想改动这样的譬喻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形容它是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灯光的交响乐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是街灯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大房屋都在闪闪放光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人民大会堂和革命历史博物馆周围的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那些松柏树丛中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也被装上许多彩色小灯泡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它们也都一齐亮了起来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璀璀璨璨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闪闪烁烁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远远近近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形成了一座座灯光的喷泉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一条条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灯光的河流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汇合起来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又构成一片灯光的海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这一团团光雾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蓝色的天空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也渲染成紫蓝了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我在这里描绘北京的灯光之美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可能有些人是不以为然的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是某些到过国外的人们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外国自然有好些大都市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灯光的强度超过我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6_1#27733219f?pid=234e21c4a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灯的花样也多过我们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先进的科学技术我们都得不断学习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的灯光灯饰也还需要不断改进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这是不在话下的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我们不能够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就对于国内达到先进水平的东西不加赞美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有些资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本主义国家的大城市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灯光亮得刺眼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霓虹灯颜色不断变换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几乎像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是一段疯狂的爵士音乐的那种夜景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我个人可并不怎样欣赏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那种夜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是适合纵欲败度的人刺激感官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寻欢作乐的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可未必和劳动者工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作之余理应享受到的闲适和安宁相适应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北京灯光之美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们许多技术工人和科学家心血和汗水的结晶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这一点很值得我们珍惜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一位吹玻璃工人成长为造灯的科学家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他发明了许多新型的灯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6_1#27733219f?pid=234e21c4a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灯被装在北京的大街上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听说一些到中国旅游的外国人曾经向这位工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人科学家说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你发明这么好的灯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如果在我们国家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你是可以发财成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为富翁的了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这位工人科学家回答得很有趣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在你们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我也可能什么都发明不出来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已经死掉了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在古老的时代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有些人家生了个男婴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就到祠堂去挂上一盏灯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表示一个生命降临到地面上来了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封建社会歧视妇女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女婴可没有这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个权利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不少妇女从小到大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对此愤愤不平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在她们扬眉吐气的时候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也就总是要把自己譬喻为能够发出光芒的一盏灯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义和团运动中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津的许多妇女战士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就个个按其身份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来作为自己一群的绰号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红灯照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蓝灯照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这些名称的由来了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6_1#27733219f?pid=234e21c4a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走在北京的长街上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看看那一簇簇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一盏盏的明灯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想着历史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思索中国的今日和未来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不知道为什么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我就觉得远远近近的灯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像在呢呢喃喃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絮絮叨叨地讲着各种各样的语言了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长街华灯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是没有这么丰富的语言的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但你一想到历史上那些自号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红灯照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蓝灯照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的妇女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一想到旧时代到祠堂挂灯报告婴孩诞生的习俗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想到那许许多多的劳动模范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包括那位造灯的工人科学家一类的人物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有时就会把长街的华灯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高屋顶上的红灯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绿树丛中的小彩灯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胡同的普通白炽灯人格化了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它们不也个个像某些人一样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能够发出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各种声音吗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那长街的灯盏在说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单独我一盏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是不能照亮你的道路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6_1#27733219f?pid=234e21c4a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但是我们集结起来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就有力量了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一簇一簇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一盏一盏的灯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可以照着你一直向大街走去了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高屋顶上的红灯在说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飞机注意吧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你们既然号称飞机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就得飞高一些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别把人民辛苦建成的建筑物碰坏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并把自己也碰得粉身碎骨了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那些绿树丛中的小彩灯在说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然没有太多的光辉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但我们有一分热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发一分光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但愿也能给你们一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点欢乐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胡同里孤零零的小白炽灯在说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虽然我的力量不大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工作也是寂寞的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但是要是没有我们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大街上光辉灿烂又怎么样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胡同里还不是一片黑暗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尽管有人沐浴在我们的光辉中却无视我们的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存在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但我们可是知道自己的价值的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至于那些发着强光的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高压水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6_1#27733219f?pid=234e21c4a&amp;color=0,0,0&amp;vtp=1&amp;bbb=1&amp;hb=1"/>
          <p:cNvSpPr/>
          <p:nvPr/>
        </p:nvSpPr>
        <p:spPr>
          <a:xfrm>
            <a:off x="612648" y="468000"/>
            <a:ext cx="10963656" cy="58853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银荧光灯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碘钨灯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我想它们大概响着这样的声音吧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是人民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耗尽了心血才把我们发明出来的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也让我们以特大的光辉报答人民吧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如果我发着强光却忘记了人民倾注了特大的心血和汗水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我就连一枚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小小的灯泡的价值也不如了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璀璀璨璨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闪闪烁烁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琉璃玉匣吐莲花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错镂金环映明月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京灯海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真是多姿多彩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斗巧竞妍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在长街上漫步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观赏它们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一种艺术享受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像进入童话世界似的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也就不禁把一盏盏灯人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而且想入非非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要倾听它们究竟在诉说些什么了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endParaRPr lang="en-US" altLang="zh-CN" sz="2800" dirty="0"/>
          </a:p>
          <a:p>
            <a:pPr algn="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#1.2.9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96f38671?pid=e4f4f8d29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5432e5912?pid=796f38671&amp;color=0,0,0&amp;vtp=1&amp;bbb=1&amp;h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于是我又回忆起另一个画面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这就在所谓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黄土高原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那边的山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多数是秃顶的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然而层层的梯田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将秃顶装扮成稀稀落落有些黄毛的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癞头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特别是那些高秆植物颀长而整齐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等待检阅的队伍似的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风中摇曳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别有一种惹人怜爱的姿态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可是更妙的是三五月明之夜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天是那样的蓝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几乎透明似的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月亮离山顶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似乎不过几尺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远看山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顶的谷子丛密挺立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宛如人头上的怒发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这时候忽然从山脊上长出两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8b95380af?pid=27733219f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8_1#8b95380af.bracket?pid=27733219f&amp;color=0,0,0&amp;vpa=4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7_2#8b95380af.choices?pid=27733219f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第三段中，作者由广场中的灯与周围的建筑等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，联想到中国现代史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上的革命斗争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，使文章内涵更加深刻。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第五段中，通过工人科学家与外国人之间的对话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，体现了资本主义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国家对工人的剥削程度之深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文章中作者既赞美了国家先进技术，也意识到在科技方面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，中外之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间还存在一定的差距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文章借对北京灯光的描写，来表达作者对各式各样灯盏的喜爱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以此突显其对北京的赞美之情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8b95380af?pid=27733219f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理解错误，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本文写作目的是表达对默默奉献的劳动人民的赞美，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而不仅仅只有对北京的赞美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0_1#f5f138def?pid=27733219f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1_1#f5f138def.bracket?pid=27733219f&amp;color=0,0,0&amp;vpa=5&amp;vtp=1"/>
          <p:cNvSpPr/>
          <p:nvPr/>
        </p:nvSpPr>
        <p:spPr>
          <a:xfrm>
            <a:off x="102368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20_2#f5f138def.choices?pid=27733219f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文章紧扣标题《长街灯语》，以“灯”为全文线索，通过各种“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灯语”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来表达自己的所思所想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文中作者将西方壮丽的建筑与北京节日之夜进行对比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，从而突出了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北京节日之夜的繁华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文中写到“生了男婴要到祠堂挂灯”“妇女战士也以灯自称”等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，运用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插叙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，丰富了灯的意蕴。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本文与茅盾《风景谈》有异曲同工之效，集“景、情、理”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于一体，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既有现实之景又突显人的精神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2_1#f5f138def?pid=27733219f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“进行对比”错误，此处没有对比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。作者借鉴西方人对壮丽建筑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的形容之语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，以“灯光的交响乐”写出北京节日之夜的繁华。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7fa6afd62?pid=27733219f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作者在文中最后一段提到“要倾听它们究竟在诉说些什么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”，请结合文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“灯”的象征意义，分析这句话所蕴含的思想情感。（4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9_1#7fa6afd62?pid=27733219f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对劳动者奉献精神的赞美。作者以“灯”象征普通劳动者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长街的灯”默默照亮街道，恰似劳动者在岗位上的坚守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。“倾听它们究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竟在诉说些什么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”是对劳动人民创造价值的尊重与赞美。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②对城市发展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与时代变迁的感慨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。文中“灯”形式多样，成为城市发展的见证。“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倾听”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暗含对历史纵深感的感悟，借灯光变迁展现中国社会的进步与文化的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延续性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4_1#7fa6afd62?pid=27733219f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①文中以灯喻人，如通过人格化的灯的“集结起来，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就有力量了”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以特大的光辉报答人民”等话语，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象征劳动者用智慧和汗水创造价值，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体现了作者对劳动人民奉献精神的赞美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。②随着时代的发展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，各式各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样的灯被发明出来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。历史中女性以“灯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”为绰号的故事与旧时代女性无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挂灯”权利的对比，暗示女性的地位转变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。这些发展变化体现出作者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对城市发展与时代变迁的感慨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be8bbe2e9?pid=27733219f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“言之无文，行而不远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。”本文的语言体现了作者的深思熟虑和精益求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。班级读书小组想写一篇语言鉴赏札记，请结合文本第三段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、句式、修辞中任选一个角度，列出语言鉴赏札记要点。（6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9_1#be8bbe2e9?pid=27733219f&amp;color=0,0,0&amp;vtp=1&amp;bt=1&amp;bbb=1&amp;hb=1&amp;hla=1"/>
          <p:cNvSpPr/>
          <p:nvPr/>
        </p:nvSpPr>
        <p:spPr>
          <a:xfrm>
            <a:off x="612648" y="237554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示例1）用词：①用词精准得当，生动活泼，如“喝”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这一动词，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生动传神地写出华灯驱散黑暗的情态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，同时蕴含着坚定的情感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作者对人民群众的崇敬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；②叠词使用恰当，用“微微”“朵朵”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等叠词，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增强语言的生动性与形象性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，体现出北京街灯的不同形态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，表达作者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对北京街灯的喜爱与赞美之情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；③文言与口语交织，既有“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顷刻”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5_1#be8bbe2e9?pid=27733219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等文言词语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，又有“时间一到”“一齐亮了”等口语化的词语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，使文章语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言呈现出亦庄亦谐之感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示例2）句式：①陈述句与感叹句交错运用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，既有对北京街灯的描绘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陈述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，也有作者发自内心的感叹与赞美，句式灵活，避免单调；②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整、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散句搭配适当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，“有的是玉兰花状的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灯光又很像一朵朵梅花了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”以整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句的形式来写北京街灯的形状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，句子中夹以“这些玉兰花”这一散句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，句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式参差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，音韵和谐；③长、短句灵活变换，长、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短句变换强化了气势，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字里行间透露着革命的力量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，行文错落有致，生动活泼，富于变化。</a:t>
            </a:r>
            <a:endParaRPr lang="en-US" altLang="zh-CN" sz="2800" spc="-5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be8bbe2e9?pid=27733219f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8_1#be8bbe2e9?pid=27733219f&amp;color=0,0,0&amp;vtp=1&amp;bt=1&amp;bbb=1&amp;hb=1&amp;hla=1"/>
          <p:cNvSpPr/>
          <p:nvPr/>
        </p:nvSpPr>
        <p:spPr>
          <a:xfrm>
            <a:off x="612648" y="4426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示例3）修辞：①比喻，将街灯比作珍珠、葡萄等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，形象生动地刻画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出灯的形状与排布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，富有画面感，使人如临其境；②拟人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，将华灯人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，用“递着眼色”“诉说往事”写出对革命岁月的回忆，以“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鼓掌呐喊” 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喝退了黑暗”写出人民群众力量之大，饱含敬仰之情。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6_1#be8bbe2e9?pid=27733219f&amp;color=0,0,0&amp;mp=1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解答本题，若选用词，可分析动词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、叠词及文言口语交织的表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达效果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；若选句式，需关注整、散句和长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、短句的搭配及陈述句与感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叹句交错的节奏变化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；若选修辞，需找出比喻、拟人等手法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如何生动刻画灯海景致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、传递历史感慨与情感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。三个角度均需结合具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体语句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，点明手法对营造画面、抒发情感、凸显主题的作用。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5432e5912?pid=796f38671&amp;color=0,0,0&amp;vtp=1&amp;bbb=1&amp;hb=1"/>
          <p:cNvSpPr/>
          <p:nvPr/>
        </p:nvSpPr>
        <p:spPr>
          <a:xfrm>
            <a:off x="612648" y="468000"/>
            <a:ext cx="10963656" cy="37947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支牛角来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随即牛的全身也出现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掮着犁的人形也出现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有三两个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也许还跟着个小孩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他们姗姗而下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在蓝的天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黑的山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银色的月光的背景上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成就了一幅剪影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如果给田园诗人见了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赞叹为绝妙的题材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可是没有完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这几位晚归的种地人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还把他们那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粗朴的短歌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用愉快的旋律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从山顶上飘下来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直到他们没入了山坳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依旧只有蓝天明月黑魆魆的山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歌声可是缭绕不散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  <p:sp>
        <p:nvSpPr>
          <p:cNvPr id="3" name="QM_3_BD.1_1#5432e5912?pid=796f38671&amp;color=0,0,0&amp;vtp=1&amp;bbb=1&amp;hb=1&amp;zzd= 3"/>
          <p:cNvSpPr/>
          <p:nvPr/>
        </p:nvSpPr>
        <p:spPr>
          <a:xfrm>
            <a:off x="78834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153184e45?pid=5432e5912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下列各句中的“给”与文中加点的“给”意义和用法相同的一项是（3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_1#153184e45.bracket?pid=5432e5912&amp;color=0,0,0&amp;vpa=1&amp;vtp=1"/>
          <p:cNvSpPr/>
          <p:nvPr/>
        </p:nvSpPr>
        <p:spPr>
          <a:xfrm>
            <a:off x="889666" y="1102365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_2#153184e45.choices?pid=5432e5912&amp;color=0,0,0&amp;vtp=1&amp;bbb=1"/>
          <p:cNvSpPr/>
          <p:nvPr/>
        </p:nvSpPr>
        <p:spPr>
          <a:xfrm>
            <a:off x="612648" y="174441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您可真有闲心，给他们操持这样的事！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去年他曾寄给我有关这个问题的一篇论文。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两边地里的秋庄稼，却给雨水冲洗得青翠水绿，珠烁晶莹。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她知道得给我一点儿独处的时间，得有这样一段过程。</a:t>
            </a:r>
            <a:endParaRPr lang="en-US" altLang="zh-CN" sz="2800" dirty="0"/>
          </a:p>
        </p:txBody>
      </p:sp>
      <p:sp>
        <p:nvSpPr>
          <p:cNvPr id="5" name="QC_4_AS.4_1#153184e45?pid=5432e5912&amp;color=0,0,0&amp;vtp=1&amp;bbb=1&amp;hb=1"/>
          <p:cNvSpPr/>
          <p:nvPr/>
        </p:nvSpPr>
        <p:spPr>
          <a:xfrm>
            <a:off x="612648" y="4309813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文中的“给”是介词，被。A项，介词，为。B项，介词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，用在动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词后面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，表示交与。C项，介词，被。D项，动词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，使对方得到某些东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西或某种遭遇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bf508eb15?pid=5432e5912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从修辞手法的角度赏析文中画波浪线的句子。（5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0_1#bf508eb15?pid=5432e5912&amp;color=0,0,0&amp;vtp=1&amp;bbb=1&amp;hb=1"/>
          <p:cNvSpPr/>
          <p:nvPr/>
        </p:nvSpPr>
        <p:spPr>
          <a:xfrm>
            <a:off x="612648" y="3669352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首先明确句中使用的修辞手法，然后分别分析拟人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、比喻手法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，从表现对象的特点和表达效果等方面进行阐述。</a:t>
            </a:r>
            <a:endParaRPr lang="en-US" altLang="zh-CN" sz="2800" dirty="0"/>
          </a:p>
        </p:txBody>
      </p:sp>
      <p:sp>
        <p:nvSpPr>
          <p:cNvPr id="4" name="QB_4_AN.29_1#bf508eb15?pid=5432e5912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运用拟人和比喻的修辞手法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。（1分）①“秃顶”“装扮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”赋予山和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梯田人的特征和动作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，生动展现出黄土高原山和梯田的状态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，增添描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写趣味性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，让地貌更直观。（2分）②把山比作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“稀稀落落有些黄毛的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癞头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”，形象描绘出山的形态，便于读者想象。（2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515d1d379?pid=5432e5912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文中画横线的部分采用短句排列的方式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，这样写有怎样的语言表达作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0_1#515d1d379?pid=5432e5912&amp;color=0,0,0&amp;vtp=1&amp;bbb=1"/>
          <p:cNvSpPr/>
          <p:nvPr/>
        </p:nvSpPr>
        <p:spPr>
          <a:xfrm>
            <a:off x="612648" y="4878964"/>
            <a:ext cx="11255375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解答本题，需从短句节奏与画面、动态的关系等方面进行分析。</a:t>
            </a:r>
            <a:endParaRPr lang="en-US" altLang="zh-CN" sz="2800" dirty="0"/>
          </a:p>
        </p:txBody>
      </p:sp>
      <p:sp>
        <p:nvSpPr>
          <p:cNvPr id="4" name="QB_4_AN.29_1#515d1d379?pid=5432e5912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短句排列节奏紧凑，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增强了语言的紧迫感和画面的动态感。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“忽然”“随即”等词配合短句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，生动地表现出牛和人从山脊出现时那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种突然且连续的过程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，使读者仿佛亲眼看到这一画面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，增强了画面的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现场感和吸引力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也突出了这一画面给作者带来的意外与惊喜之感。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1#cbef37400?pid=796f38671&amp;color=0,0,0&amp;vtp=1&amp;bt=1&amp;bbb=1&amp;hb=1"/>
          <p:cNvSpPr/>
          <p:nvPr/>
        </p:nvSpPr>
        <p:spPr>
          <a:xfrm>
            <a:off x="612648" y="466345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文学评论与文学创作本为文学之双翼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两者相互砥砺又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长时间以来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文学评论似乎只会说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这里所说的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强将笑语供主人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式的言不由衷的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或是那种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矮人看戏何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都是随人说短长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式的人云亦云的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或是那种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皇帝的新衣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式的自欺欺人的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假如文学作品确实达到了炉火纯青之境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又何尝不可以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逢人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说项呢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这种毫无保留的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的评论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而且意义重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1#cbef37400?pid=796f38671&amp;color=0,0,0&amp;vtp=1&amp;bt=1&amp;bbb=1&amp;hb=1"/>
          <p:cNvSpPr/>
          <p:nvPr/>
        </p:nvSpPr>
        <p:spPr>
          <a:xfrm>
            <a:off x="612648" y="468000"/>
            <a:ext cx="10963656" cy="31470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百合花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以残酷的战争显现灵妙之笔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讲究铺垫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留白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风格迥异于当时流行的英雄书写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令人深受震撼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茅盾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读后立即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为之撰写评论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通篇都是赞语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小说得以转载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赢得如潮好评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仍是脍炙人口的经典佳作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设若当年没有茅盾的披沙拣金与着意推举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百合花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是很有可能沉寂于当时的文坛的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_1#6186ff0b3?pid=cbef37400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</a:t>
            </a:r>
            <a:endParaRPr lang="en-US" altLang="zh-CN" sz="2800" dirty="0"/>
          </a:p>
        </p:txBody>
      </p:sp>
      <p:sp>
        <p:nvSpPr>
          <p:cNvPr id="3" name="QB_4_AN.11_1#6186ff0b3.blank?pid=cbef37400&amp;color=0,0,0&amp;vpa=2&amp;vtp=1&amp;bbb=1"/>
          <p:cNvSpPr/>
          <p:nvPr/>
        </p:nvSpPr>
        <p:spPr>
          <a:xfrm>
            <a:off x="1499267" y="1064265"/>
            <a:ext cx="93678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（示例）①并驾齐驱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②拍手称赞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③慧眼识珠（每处1分）</a:t>
            </a:r>
            <a:endParaRPr lang="en-US" altLang="zh-CN" sz="2800" dirty="0"/>
          </a:p>
        </p:txBody>
      </p:sp>
      <p:sp>
        <p:nvSpPr>
          <p:cNvPr id="4" name="QB_4_AS.12_1#6186ff0b3?pid=cbef37400&amp;color=0,0,0&amp;vtp=1&amp;bbb=1&amp;hb=1"/>
          <p:cNvSpPr/>
          <p:nvPr/>
        </p:nvSpPr>
        <p:spPr>
          <a:xfrm>
            <a:off x="612648" y="1744413"/>
            <a:ext cx="10963656" cy="38063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第①处，根据语境，此处是强调“文学评论与文学创作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”同等重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，可填“并驾齐驱”。并驾齐驱：比喻齐头并进，不分前后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；也比喻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地位或程度相等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，不分高下。第②处，此处要填与“逢人说项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”意思相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近的成语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，强调对作品的赞扬，可填“拍手称赞”。拍手称赞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：不住地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。第③处，此处说茅盾看到了《百合花》的价值，可填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“慧眼识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”。慧眼识珠：有特别的眼力能识别人或物。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7523</Words>
  <Application>WPS 演示</Application>
  <PresentationFormat>宽屏</PresentationFormat>
  <Paragraphs>307</Paragraphs>
  <Slides>29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2025-07-25T04:21:00Z</dcterms:created>
  <dcterms:modified xsi:type="dcterms:W3CDTF">2025-09-04T02:41:11Z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5CB87595F4624593B9E9E701E7B5FF0D_12</vt:lpwstr>
  </property>
  <property fmtid="{D5CDD505-2E9C-101B-9397-08002B2CF9AE}" pid="3" name="KSOProductBuildVer">
    <vt:lpwstr>2052-12.1.0.22529</vt:lpwstr>
  </property>
</Properties>
</file>